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Alexandria"/>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slideLayout" Target="../slideLayouts/slideLayout2.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2.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2.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2.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2569464"/>
            <a:ext cx="8293608" cy="1682496"/>
          </a:xfrm>
          <a:prstGeom prst="rect">
            <a:avLst/>
          </a:prstGeom>
          <a:noFill/>
          <a:ln/>
        </p:spPr>
        <p:txBody>
          <a:bodyPr wrap="square" lIns="0" tIns="0" rIns="0" bIns="0" rtlCol="0" anchor="ctr"/>
          <a:lstStyle/>
          <a:p>
            <a:pPr algn="l" indent="0" marL="0">
              <a:lnSpc>
                <a:spcPts val="6620"/>
              </a:lnSpc>
              <a:buNone/>
            </a:pPr>
            <a:r>
              <a:rPr lang="en-US" sz="5290" dirty="0">
                <a:solidFill>
                  <a:srgbClr val="28538A"/>
                </a:solidFill>
                <a:latin typeface="Alexandria" pitchFamily="34" charset="0"/>
                <a:ea typeface="Alexandria" pitchFamily="34" charset="-122"/>
                <a:cs typeface="Alexandria" pitchFamily="34" charset="-120"/>
              </a:rPr>
              <a:t>Digital Portfolio of Aiswarya E</a:t>
            </a:r>
            <a:endParaRPr lang="en-US" sz="5290" dirty="0"/>
          </a:p>
        </p:txBody>
      </p:sp>
      <p:sp>
        <p:nvSpPr>
          <p:cNvPr id="5" name="Text 1"/>
          <p:cNvSpPr/>
          <p:nvPr/>
        </p:nvSpPr>
        <p:spPr>
          <a:xfrm>
            <a:off x="685800" y="4471416"/>
            <a:ext cx="8293608" cy="978408"/>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This presentation highlights the digital portfolio of Aiswarya E, a B.Sc. Computer Science student at Mahalashmi Women's College of Arts and Science. It showcases her projects and skills in a clear and structured format, illustrating her capabilities and achievements in the field of computer science.</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95528" y="2514600"/>
            <a:ext cx="4005072" cy="2642616"/>
          </a:xfrm>
          <a:prstGeom prst="rect">
            <a:avLst/>
          </a:prstGeom>
        </p:spPr>
      </p:pic>
      <p:pic>
        <p:nvPicPr>
          <p:cNvPr id="4" name="Image 2" descr="preencoded.png">    </p:cNvPr>
          <p:cNvPicPr>
            <a:picLocks noChangeAspect="1"/>
          </p:cNvPicPr>
          <p:nvPr/>
        </p:nvPicPr>
        <p:blipFill>
          <a:blip r:embed="rId3"/>
          <a:stretch>
            <a:fillRect/>
          </a:stretch>
        </p:blipFill>
        <p:spPr>
          <a:xfrm>
            <a:off x="5321808" y="2514600"/>
            <a:ext cx="4005072" cy="2642616"/>
          </a:xfrm>
          <a:prstGeom prst="rect">
            <a:avLst/>
          </a:prstGeom>
        </p:spPr>
      </p:pic>
      <p:pic>
        <p:nvPicPr>
          <p:cNvPr id="5" name="Image 3" descr="preencoded.png">    </p:cNvPr>
          <p:cNvPicPr>
            <a:picLocks noChangeAspect="1"/>
          </p:cNvPicPr>
          <p:nvPr/>
        </p:nvPicPr>
        <p:blipFill>
          <a:blip r:embed="rId4"/>
          <a:stretch>
            <a:fillRect/>
          </a:stretch>
        </p:blipFill>
        <p:spPr>
          <a:xfrm>
            <a:off x="9838944" y="2514600"/>
            <a:ext cx="4005072" cy="2642616"/>
          </a:xfrm>
          <a:prstGeom prst="rect">
            <a:avLst/>
          </a:prstGeom>
        </p:spPr>
      </p:pic>
      <p:sp>
        <p:nvSpPr>
          <p:cNvPr id="6" name="Text 0"/>
          <p:cNvSpPr/>
          <p:nvPr/>
        </p:nvSpPr>
        <p:spPr>
          <a:xfrm>
            <a:off x="685800" y="157276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Creating a Digital Portfolio</a:t>
            </a:r>
            <a:endParaRPr lang="en-US" sz="3840" dirty="0"/>
          </a:p>
        </p:txBody>
      </p:sp>
      <p:sp>
        <p:nvSpPr>
          <p:cNvPr id="7" name="Text 1"/>
          <p:cNvSpPr/>
          <p:nvPr/>
        </p:nvSpPr>
        <p:spPr>
          <a:xfrm>
            <a:off x="795528" y="5349240"/>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Identifying the Need</a:t>
            </a:r>
            <a:endParaRPr lang="en-US" sz="1920" dirty="0"/>
          </a:p>
        </p:txBody>
      </p:sp>
      <p:sp>
        <p:nvSpPr>
          <p:cNvPr id="8" name="Text 2"/>
          <p:cNvSpPr/>
          <p:nvPr/>
        </p:nvSpPr>
        <p:spPr>
          <a:xfrm>
            <a:off x="795528" y="582472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Recognizing the importance of a digital portfolio in showcasing work.</a:t>
            </a:r>
            <a:endParaRPr lang="en-US" sz="1530" dirty="0"/>
          </a:p>
        </p:txBody>
      </p:sp>
      <p:sp>
        <p:nvSpPr>
          <p:cNvPr id="9" name="Text 3"/>
          <p:cNvSpPr/>
          <p:nvPr/>
        </p:nvSpPr>
        <p:spPr>
          <a:xfrm>
            <a:off x="5321808" y="5349240"/>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Showcasing Achievements</a:t>
            </a:r>
            <a:endParaRPr lang="en-US" sz="1920" dirty="0"/>
          </a:p>
        </p:txBody>
      </p:sp>
      <p:sp>
        <p:nvSpPr>
          <p:cNvPr id="10" name="Text 4"/>
          <p:cNvSpPr/>
          <p:nvPr/>
        </p:nvSpPr>
        <p:spPr>
          <a:xfrm>
            <a:off x="5321808" y="5824728"/>
            <a:ext cx="4005072" cy="731520"/>
          </a:xfrm>
          <a:prstGeom prst="rect">
            <a:avLst/>
          </a:prstGeom>
          <a:noFill/>
          <a:ln/>
        </p:spPr>
        <p:txBody>
          <a:bodyPr wrap="square" lIns="0" tIns="0" rIns="0" bIns="0" rtlCol="0" anchor="ctr"/>
          <a:lstStyle/>
          <a:p>
            <a:pPr algn="ct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Effectively presenting academic and project-related work to potential employers.</a:t>
            </a:r>
            <a:endParaRPr lang="en-US" sz="1530" dirty="0"/>
          </a:p>
        </p:txBody>
      </p:sp>
      <p:sp>
        <p:nvSpPr>
          <p:cNvPr id="11" name="Text 5"/>
          <p:cNvSpPr/>
          <p:nvPr/>
        </p:nvSpPr>
        <p:spPr>
          <a:xfrm>
            <a:off x="9838944" y="5349240"/>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Enhancing Job Search</a:t>
            </a:r>
            <a:endParaRPr lang="en-US" sz="1920" dirty="0"/>
          </a:p>
        </p:txBody>
      </p:sp>
      <p:sp>
        <p:nvSpPr>
          <p:cNvPr id="12" name="Text 6"/>
          <p:cNvSpPr/>
          <p:nvPr/>
        </p:nvSpPr>
        <p:spPr>
          <a:xfrm>
            <a:off x="9838944" y="5824728"/>
            <a:ext cx="4005072" cy="731520"/>
          </a:xfrm>
          <a:prstGeom prst="rect">
            <a:avLst/>
          </a:prstGeom>
          <a:noFill/>
          <a:ln/>
        </p:spPr>
        <p:txBody>
          <a:bodyPr wrap="square" lIns="0" tIns="0" rIns="0" bIns="0" rtlCol="0" anchor="ctr"/>
          <a:lstStyle/>
          <a:p>
            <a:pPr algn="ct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Addressing the challenge of demonstrating skills visually and organized.</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Project Overview</a:t>
            </a:r>
            <a:endParaRPr lang="en-US" sz="3840" dirty="0"/>
          </a:p>
        </p:txBody>
      </p:sp>
      <p:sp>
        <p:nvSpPr>
          <p:cNvPr id="7" name="Text 1"/>
          <p:cNvSpPr/>
          <p:nvPr/>
        </p:nvSpPr>
        <p:spPr>
          <a:xfrm>
            <a:off x="786384" y="3904488"/>
            <a:ext cx="3538728" cy="310896"/>
          </a:xfrm>
          <a:prstGeom prst="rect">
            <a:avLst/>
          </a:prstGeom>
          <a:noFill/>
          <a:ln/>
        </p:spPr>
        <p:txBody>
          <a:bodyPr wrap="none" lIns="0" tIns="0" rIns="0" bIns="0" rtlCol="0" anchor="ctr"/>
          <a:lstStyle/>
          <a:p>
            <a:pPr algn="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Digital Portfolio</a:t>
            </a:r>
            <a:endParaRPr lang="en-US" sz="1920" dirty="0"/>
          </a:p>
        </p:txBody>
      </p:sp>
      <p:sp>
        <p:nvSpPr>
          <p:cNvPr id="8" name="Text 2"/>
          <p:cNvSpPr/>
          <p:nvPr/>
        </p:nvSpPr>
        <p:spPr>
          <a:xfrm>
            <a:off x="786384" y="4434840"/>
            <a:ext cx="3538728" cy="731520"/>
          </a:xfrm>
          <a:prstGeom prst="rect">
            <a:avLst/>
          </a:prstGeom>
          <a:noFill/>
          <a:ln/>
        </p:spPr>
        <p:txBody>
          <a:bodyPr wrap="square" lIns="0" tIns="0" rIns="0" bIns="0" rtlCol="0" anchor="ctr"/>
          <a:lstStyle/>
          <a:p>
            <a:pPr algn="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Compiles various academic projects and personal achievements.</a:t>
            </a:r>
            <a:endParaRPr lang="en-US" sz="1530" dirty="0"/>
          </a:p>
        </p:txBody>
      </p:sp>
      <p:sp>
        <p:nvSpPr>
          <p:cNvPr id="9" name="Text 3"/>
          <p:cNvSpPr/>
          <p:nvPr/>
        </p:nvSpPr>
        <p:spPr>
          <a:xfrm>
            <a:off x="5669280" y="4105656"/>
            <a:ext cx="100584" cy="301752"/>
          </a:xfrm>
          <a:prstGeom prst="rect">
            <a:avLst/>
          </a:prstGeom>
          <a:noFill/>
          <a:ln/>
        </p:spPr>
        <p:txBody>
          <a:bodyPr wrap="none" lIns="0" tIns="0" rIns="0" bIns="0" rtlCol="0" anchor="ctr"/>
          <a:lstStyle/>
          <a:p>
            <a:pPr algn="l" indent="0" marL="0">
              <a:lnSpc>
                <a:spcPts val="2300"/>
              </a:lnSpc>
              <a:buNone/>
            </a:pPr>
            <a:r>
              <a:rPr lang="en-US" sz="1920" dirty="0">
                <a:solidFill>
                  <a:srgbClr val="242424"/>
                </a:solidFill>
                <a:latin typeface="Alexandria" pitchFamily="34" charset="0"/>
                <a:ea typeface="Alexandria" pitchFamily="34" charset="-122"/>
                <a:cs typeface="Alexandria" pitchFamily="34" charset="-120"/>
              </a:rPr>
              <a:t>1</a:t>
            </a:r>
            <a:endParaRPr lang="en-US" sz="1920" dirty="0"/>
          </a:p>
        </p:txBody>
      </p:sp>
      <p:sp>
        <p:nvSpPr>
          <p:cNvPr id="10" name="Text 4"/>
          <p:cNvSpPr/>
          <p:nvPr/>
        </p:nvSpPr>
        <p:spPr>
          <a:xfrm>
            <a:off x="8284464" y="3136392"/>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Alexandria" pitchFamily="34" charset="0"/>
                <a:ea typeface="Alexandria" pitchFamily="34" charset="-122"/>
                <a:cs typeface="Alexandria" pitchFamily="34" charset="-120"/>
              </a:rPr>
              <a:t>2</a:t>
            </a:r>
            <a:endParaRPr lang="en-US" sz="1920" dirty="0"/>
          </a:p>
        </p:txBody>
      </p:sp>
      <p:sp>
        <p:nvSpPr>
          <p:cNvPr id="11" name="Text 5"/>
          <p:cNvSpPr/>
          <p:nvPr/>
        </p:nvSpPr>
        <p:spPr>
          <a:xfrm>
            <a:off x="7799832" y="5916168"/>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474747"/>
                </a:solidFill>
                <a:latin typeface="Alexandria" pitchFamily="34" charset="0"/>
                <a:ea typeface="Alexandria" pitchFamily="34" charset="-122"/>
                <a:cs typeface="Alexandria" pitchFamily="34" charset="-120"/>
              </a:rPr>
              <a:t>3</a:t>
            </a:r>
            <a:endParaRPr lang="en-US" sz="1920" dirty="0"/>
          </a:p>
        </p:txBody>
      </p:sp>
      <p:sp>
        <p:nvSpPr>
          <p:cNvPr id="12" name="Text 6"/>
          <p:cNvSpPr/>
          <p:nvPr/>
        </p:nvSpPr>
        <p:spPr>
          <a:xfrm>
            <a:off x="9930384" y="279806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Sections Included</a:t>
            </a:r>
            <a:endParaRPr lang="en-US" sz="1920" dirty="0"/>
          </a:p>
        </p:txBody>
      </p:sp>
      <p:sp>
        <p:nvSpPr>
          <p:cNvPr id="13" name="Text 7"/>
          <p:cNvSpPr/>
          <p:nvPr/>
        </p:nvSpPr>
        <p:spPr>
          <a:xfrm>
            <a:off x="9930384" y="331927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Features introduction, project summaries, and skills inventory.</a:t>
            </a:r>
            <a:endParaRPr lang="en-US" sz="1530" dirty="0"/>
          </a:p>
        </p:txBody>
      </p:sp>
      <p:sp>
        <p:nvSpPr>
          <p:cNvPr id="14" name="Text 8"/>
          <p:cNvSpPr/>
          <p:nvPr/>
        </p:nvSpPr>
        <p:spPr>
          <a:xfrm>
            <a:off x="9930384" y="526694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Complete Candidate Picture</a:t>
            </a:r>
            <a:endParaRPr lang="en-US" sz="1920" dirty="0"/>
          </a:p>
        </p:txBody>
      </p:sp>
      <p:sp>
        <p:nvSpPr>
          <p:cNvPr id="15" name="Text 9"/>
          <p:cNvSpPr/>
          <p:nvPr/>
        </p:nvSpPr>
        <p:spPr>
          <a:xfrm>
            <a:off x="9930384" y="578815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Presents a comprehensive profile including contact information.</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sp>
        <p:nvSpPr>
          <p:cNvPr id="4" name="Text 0"/>
          <p:cNvSpPr/>
          <p:nvPr/>
        </p:nvSpPr>
        <p:spPr>
          <a:xfrm>
            <a:off x="685800" y="405993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End Users of Portfolios</a:t>
            </a:r>
            <a:endParaRPr lang="en-US" sz="3840" dirty="0"/>
          </a:p>
        </p:txBody>
      </p:sp>
      <p:sp>
        <p:nvSpPr>
          <p:cNvPr id="5" name="Text 1"/>
          <p:cNvSpPr/>
          <p:nvPr/>
        </p:nvSpPr>
        <p:spPr>
          <a:xfrm>
            <a:off x="896112" y="510235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Academic Institutions</a:t>
            </a:r>
            <a:endParaRPr lang="en-US" sz="1920" dirty="0"/>
          </a:p>
        </p:txBody>
      </p:sp>
      <p:sp>
        <p:nvSpPr>
          <p:cNvPr id="6" name="Text 2"/>
          <p:cNvSpPr/>
          <p:nvPr/>
        </p:nvSpPr>
        <p:spPr>
          <a:xfrm>
            <a:off x="896112" y="5577840"/>
            <a:ext cx="611733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Universities may use portfolios to assess students' readiness for advanced studies or internships.</a:t>
            </a:r>
            <a:endParaRPr lang="en-US" sz="1530" dirty="0"/>
          </a:p>
        </p:txBody>
      </p:sp>
      <p:sp>
        <p:nvSpPr>
          <p:cNvPr id="7" name="Text 3"/>
          <p:cNvSpPr/>
          <p:nvPr/>
        </p:nvSpPr>
        <p:spPr>
          <a:xfrm>
            <a:off x="7626096" y="5102352"/>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Students</a:t>
            </a:r>
            <a:endParaRPr lang="en-US" sz="1920" dirty="0"/>
          </a:p>
        </p:txBody>
      </p:sp>
      <p:sp>
        <p:nvSpPr>
          <p:cNvPr id="8" name="Text 4"/>
          <p:cNvSpPr/>
          <p:nvPr/>
        </p:nvSpPr>
        <p:spPr>
          <a:xfrm>
            <a:off x="7626096" y="5577840"/>
            <a:ext cx="611733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Peers can also benefit by understanding how to structure their own portfolios effectively.</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704088" y="4526280"/>
            <a:ext cx="6510528" cy="2121408"/>
          </a:xfrm>
          <a:prstGeom prst="rect">
            <a:avLst/>
          </a:prstGeom>
        </p:spPr>
      </p:pic>
      <p:pic>
        <p:nvPicPr>
          <p:cNvPr id="5" name="Image 3" descr="preencoded.png">    </p:cNvPr>
          <p:cNvPicPr>
            <a:picLocks noChangeAspect="1"/>
          </p:cNvPicPr>
          <p:nvPr/>
        </p:nvPicPr>
        <p:blipFill>
          <a:blip r:embed="rId4"/>
          <a:stretch>
            <a:fillRect/>
          </a:stretch>
        </p:blipFill>
        <p:spPr>
          <a:xfrm>
            <a:off x="7434072" y="4526280"/>
            <a:ext cx="6510528" cy="2121408"/>
          </a:xfrm>
          <a:prstGeom prst="rect">
            <a:avLst/>
          </a:prstGeom>
        </p:spPr>
      </p:pic>
      <p:pic>
        <p:nvPicPr>
          <p:cNvPr id="6" name="Image 4" descr="preencoded.png">    </p:cNvPr>
          <p:cNvPicPr>
            <a:picLocks noChangeAspect="1"/>
          </p:cNvPicPr>
          <p:nvPr/>
        </p:nvPicPr>
        <p:blipFill>
          <a:blip r:embed="rId5"/>
          <a:stretch>
            <a:fillRect/>
          </a:stretch>
        </p:blipFill>
        <p:spPr>
          <a:xfrm>
            <a:off x="685800" y="4846320"/>
            <a:ext cx="6537960" cy="1810512"/>
          </a:xfrm>
          <a:prstGeom prst="rect">
            <a:avLst/>
          </a:prstGeom>
        </p:spPr>
      </p:pic>
      <p:pic>
        <p:nvPicPr>
          <p:cNvPr id="7" name="Image 5" descr="preencoded.png">    </p:cNvPr>
          <p:cNvPicPr>
            <a:picLocks noChangeAspect="1"/>
          </p:cNvPicPr>
          <p:nvPr/>
        </p:nvPicPr>
        <p:blipFill>
          <a:blip r:embed="rId6"/>
          <a:stretch>
            <a:fillRect/>
          </a:stretch>
        </p:blipFill>
        <p:spPr>
          <a:xfrm>
            <a:off x="7415784" y="4846320"/>
            <a:ext cx="6537960" cy="1810512"/>
          </a:xfrm>
          <a:prstGeom prst="rect">
            <a:avLst/>
          </a:prstGeom>
        </p:spPr>
      </p:pic>
      <p:pic>
        <p:nvPicPr>
          <p:cNvPr id="8" name="Image 6" descr="preencoded.png">    </p:cNvPr>
          <p:cNvPicPr>
            <a:picLocks noChangeAspect="1"/>
          </p:cNvPicPr>
          <p:nvPr/>
        </p:nvPicPr>
        <p:blipFill>
          <a:blip r:embed="rId7"/>
          <a:stretch>
            <a:fillRect/>
          </a:stretch>
        </p:blipFill>
        <p:spPr>
          <a:xfrm>
            <a:off x="685800" y="4754880"/>
            <a:ext cx="6537960" cy="128016"/>
          </a:xfrm>
          <a:prstGeom prst="rect">
            <a:avLst/>
          </a:prstGeom>
        </p:spPr>
      </p:pic>
      <p:pic>
        <p:nvPicPr>
          <p:cNvPr id="9" name="Image 7" descr="preencoded.png">    </p:cNvPr>
          <p:cNvPicPr>
            <a:picLocks noChangeAspect="1"/>
          </p:cNvPicPr>
          <p:nvPr/>
        </p:nvPicPr>
        <p:blipFill>
          <a:blip r:embed="rId8"/>
          <a:stretch>
            <a:fillRect/>
          </a:stretch>
        </p:blipFill>
        <p:spPr>
          <a:xfrm>
            <a:off x="7415784" y="4754880"/>
            <a:ext cx="6537960" cy="128016"/>
          </a:xfrm>
          <a:prstGeom prst="rect">
            <a:avLst/>
          </a:prstGeom>
        </p:spPr>
      </p:pic>
      <p:pic>
        <p:nvPicPr>
          <p:cNvPr id="10" name="Image 8" descr="preencoded.png">    </p:cNvPr>
          <p:cNvPicPr>
            <a:picLocks noChangeAspect="1"/>
          </p:cNvPicPr>
          <p:nvPr/>
        </p:nvPicPr>
        <p:blipFill>
          <a:blip r:embed="rId9"/>
          <a:stretch>
            <a:fillRect/>
          </a:stretch>
        </p:blipFill>
        <p:spPr>
          <a:xfrm>
            <a:off x="3657600" y="4526280"/>
            <a:ext cx="585216" cy="585216"/>
          </a:xfrm>
          <a:prstGeom prst="rect">
            <a:avLst/>
          </a:prstGeom>
        </p:spPr>
      </p:pic>
      <p:pic>
        <p:nvPicPr>
          <p:cNvPr id="11" name="Image 9" descr="preencoded.png">    </p:cNvPr>
          <p:cNvPicPr>
            <a:picLocks noChangeAspect="1"/>
          </p:cNvPicPr>
          <p:nvPr/>
        </p:nvPicPr>
        <p:blipFill>
          <a:blip r:embed="rId10"/>
          <a:stretch>
            <a:fillRect/>
          </a:stretch>
        </p:blipFill>
        <p:spPr>
          <a:xfrm>
            <a:off x="10387584" y="4526280"/>
            <a:ext cx="585216" cy="585216"/>
          </a:xfrm>
          <a:prstGeom prst="rect">
            <a:avLst/>
          </a:prstGeom>
        </p:spPr>
      </p:pic>
      <p:sp>
        <p:nvSpPr>
          <p:cNvPr id="12" name="Text 0"/>
          <p:cNvSpPr/>
          <p:nvPr/>
        </p:nvSpPr>
        <p:spPr>
          <a:xfrm>
            <a:off x="685800" y="367588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Tools and Technologies</a:t>
            </a:r>
            <a:endParaRPr lang="en-US" sz="3840" dirty="0"/>
          </a:p>
        </p:txBody>
      </p:sp>
      <p:sp>
        <p:nvSpPr>
          <p:cNvPr id="13" name="Text 1"/>
          <p:cNvSpPr/>
          <p:nvPr/>
        </p:nvSpPr>
        <p:spPr>
          <a:xfrm>
            <a:off x="914400" y="5266944"/>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Web Development Tools</a:t>
            </a:r>
            <a:endParaRPr lang="en-US" sz="1920" dirty="0"/>
          </a:p>
        </p:txBody>
      </p:sp>
      <p:sp>
        <p:nvSpPr>
          <p:cNvPr id="14" name="Text 2"/>
          <p:cNvSpPr/>
          <p:nvPr/>
        </p:nvSpPr>
        <p:spPr>
          <a:xfrm>
            <a:off x="914400" y="5751576"/>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Utilization of HTML, CSS, and JavaScript to create an interactive online portfolio.</a:t>
            </a:r>
            <a:endParaRPr lang="en-US" sz="1530" dirty="0"/>
          </a:p>
        </p:txBody>
      </p:sp>
      <p:sp>
        <p:nvSpPr>
          <p:cNvPr id="15" name="Text 3"/>
          <p:cNvSpPr/>
          <p:nvPr/>
        </p:nvSpPr>
        <p:spPr>
          <a:xfrm>
            <a:off x="3895344" y="4636008"/>
            <a:ext cx="118872" cy="365760"/>
          </a:xfrm>
          <a:prstGeom prst="rect">
            <a:avLst/>
          </a:prstGeom>
          <a:noFill/>
          <a:ln/>
        </p:spPr>
        <p:txBody>
          <a:bodyPr wrap="none" lIns="0" tIns="0" rIns="0" bIns="0" rtlCol="0" anchor="ctr"/>
          <a:lstStyle/>
          <a:p>
            <a:pPr algn="l" indent="0" marL="0">
              <a:lnSpc>
                <a:spcPts val="2760"/>
              </a:lnSpc>
              <a:buNone/>
            </a:pPr>
            <a:r>
              <a:rPr lang="en-US" sz="2300" dirty="0">
                <a:solidFill>
                  <a:srgbClr val="242424"/>
                </a:solidFill>
                <a:latin typeface="Alexandria" pitchFamily="34" charset="0"/>
                <a:ea typeface="Alexandria" pitchFamily="34" charset="-122"/>
                <a:cs typeface="Alexandria" pitchFamily="34" charset="-120"/>
              </a:rPr>
              <a:t>1</a:t>
            </a:r>
            <a:endParaRPr lang="en-US" sz="2300" dirty="0"/>
          </a:p>
        </p:txBody>
      </p:sp>
      <p:sp>
        <p:nvSpPr>
          <p:cNvPr id="16" name="Text 4"/>
          <p:cNvSpPr/>
          <p:nvPr/>
        </p:nvSpPr>
        <p:spPr>
          <a:xfrm>
            <a:off x="7644384" y="5266944"/>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Version Control Systems</a:t>
            </a:r>
            <a:endParaRPr lang="en-US" sz="1920" dirty="0"/>
          </a:p>
        </p:txBody>
      </p:sp>
      <p:sp>
        <p:nvSpPr>
          <p:cNvPr id="17" name="Text 5"/>
          <p:cNvSpPr/>
          <p:nvPr/>
        </p:nvSpPr>
        <p:spPr>
          <a:xfrm>
            <a:off x="7644384" y="5751576"/>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Git or GitHub for managing changes in the project, showcasing technical proficiencies.</a:t>
            </a:r>
            <a:endParaRPr lang="en-US" sz="1530" dirty="0"/>
          </a:p>
        </p:txBody>
      </p:sp>
      <p:sp>
        <p:nvSpPr>
          <p:cNvPr id="18" name="Text 6"/>
          <p:cNvSpPr/>
          <p:nvPr/>
        </p:nvSpPr>
        <p:spPr>
          <a:xfrm>
            <a:off x="10597896" y="4636008"/>
            <a:ext cx="182880" cy="365760"/>
          </a:xfrm>
          <a:prstGeom prst="rect">
            <a:avLst/>
          </a:prstGeom>
          <a:noFill/>
          <a:ln/>
        </p:spPr>
        <p:txBody>
          <a:bodyPr wrap="none" lIns="0" tIns="0" rIns="0" bIns="0" rtlCol="0" anchor="ctr"/>
          <a:lstStyle/>
          <a:p>
            <a:pPr algn="l" indent="0" marL="0">
              <a:lnSpc>
                <a:spcPts val="2760"/>
              </a:lnSpc>
              <a:buNone/>
            </a:pPr>
            <a:r>
              <a:rPr lang="en-US" sz="2300" dirty="0">
                <a:solidFill>
                  <a:srgbClr val="3B3B3B"/>
                </a:solidFill>
                <a:latin typeface="Alexandria" pitchFamily="34" charset="0"/>
                <a:ea typeface="Alexandria" pitchFamily="34" charset="-122"/>
                <a:cs typeface="Alexandria" pitchFamily="34" charset="-120"/>
              </a:rPr>
              <a:t>2</a:t>
            </a: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688336"/>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688336"/>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688336"/>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4599432" y="4526280"/>
            <a:ext cx="978408" cy="978408"/>
          </a:xfrm>
          <a:prstGeom prst="rect">
            <a:avLst/>
          </a:prstGeom>
        </p:spPr>
      </p:pic>
      <p:pic>
        <p:nvPicPr>
          <p:cNvPr id="7" name="Image 5" descr="preencoded.png">    </p:cNvPr>
          <p:cNvPicPr>
            <a:picLocks noChangeAspect="1"/>
          </p:cNvPicPr>
          <p:nvPr/>
        </p:nvPicPr>
        <p:blipFill>
          <a:blip r:embed="rId6"/>
          <a:stretch>
            <a:fillRect/>
          </a:stretch>
        </p:blipFill>
        <p:spPr>
          <a:xfrm>
            <a:off x="7946136" y="2587752"/>
            <a:ext cx="978408" cy="978408"/>
          </a:xfrm>
          <a:prstGeom prst="rect">
            <a:avLst/>
          </a:prstGeom>
        </p:spPr>
      </p:pic>
      <p:pic>
        <p:nvPicPr>
          <p:cNvPr id="8" name="Image 6" descr="preencoded.png">    </p:cNvPr>
          <p:cNvPicPr>
            <a:picLocks noChangeAspect="1"/>
          </p:cNvPicPr>
          <p:nvPr/>
        </p:nvPicPr>
        <p:blipFill>
          <a:blip r:embed="rId7"/>
          <a:stretch>
            <a:fillRect/>
          </a:stretch>
        </p:blipFill>
        <p:spPr>
          <a:xfrm>
            <a:off x="7946136" y="6455664"/>
            <a:ext cx="978408" cy="978408"/>
          </a:xfrm>
          <a:prstGeom prst="rect">
            <a:avLst/>
          </a:prstGeom>
        </p:spPr>
      </p:pic>
      <p:sp>
        <p:nvSpPr>
          <p:cNvPr id="9" name="Text 0"/>
          <p:cNvSpPr/>
          <p:nvPr/>
        </p:nvSpPr>
        <p:spPr>
          <a:xfrm>
            <a:off x="685800" y="90525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Portfolio Design and Layout</a:t>
            </a:r>
            <a:endParaRPr lang="en-US" sz="3840" dirty="0"/>
          </a:p>
        </p:txBody>
      </p:sp>
      <p:sp>
        <p:nvSpPr>
          <p:cNvPr id="10" name="Text 1"/>
          <p:cNvSpPr/>
          <p:nvPr/>
        </p:nvSpPr>
        <p:spPr>
          <a:xfrm>
            <a:off x="685800" y="1737360"/>
            <a:ext cx="13267944" cy="731520"/>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The portfolio is designed to emphasize a clean and modern aesthetic, prioritizing readability and visual appeal. Logical organization with clear headings and sections enhances the overall user experience. Additionally, responsive design principles guarantee accessibility across various devices including smartphones, tablets, and desktops.</a:t>
            </a:r>
            <a:endParaRPr lang="en-US" sz="1530" dirty="0"/>
          </a:p>
        </p:txBody>
      </p:sp>
      <p:sp>
        <p:nvSpPr>
          <p:cNvPr id="11" name="Text 2"/>
          <p:cNvSpPr/>
          <p:nvPr/>
        </p:nvSpPr>
        <p:spPr>
          <a:xfrm>
            <a:off x="786384" y="4507992"/>
            <a:ext cx="3538728" cy="310896"/>
          </a:xfrm>
          <a:prstGeom prst="rect">
            <a:avLst/>
          </a:prstGeom>
          <a:noFill/>
          <a:ln/>
        </p:spPr>
        <p:txBody>
          <a:bodyPr wrap="none" lIns="0" tIns="0" rIns="0" bIns="0" rtlCol="0" anchor="ctr"/>
          <a:lstStyle/>
          <a:p>
            <a:pPr algn="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Modern Layout</a:t>
            </a:r>
            <a:endParaRPr lang="en-US" sz="1920" dirty="0"/>
          </a:p>
        </p:txBody>
      </p:sp>
      <p:sp>
        <p:nvSpPr>
          <p:cNvPr id="12" name="Text 3"/>
          <p:cNvSpPr/>
          <p:nvPr/>
        </p:nvSpPr>
        <p:spPr>
          <a:xfrm>
            <a:off x="786384" y="5029200"/>
            <a:ext cx="3538728" cy="493776"/>
          </a:xfrm>
          <a:prstGeom prst="rect">
            <a:avLst/>
          </a:prstGeom>
          <a:noFill/>
          <a:ln/>
        </p:spPr>
        <p:txBody>
          <a:bodyPr wrap="square" lIns="0" tIns="0" rIns="0" bIns="0" rtlCol="0" anchor="ctr"/>
          <a:lstStyle/>
          <a:p>
            <a:pPr algn="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Prioritizes readability and visual appeal.</a:t>
            </a:r>
            <a:endParaRPr lang="en-US" sz="1530" dirty="0"/>
          </a:p>
        </p:txBody>
      </p:sp>
      <p:sp>
        <p:nvSpPr>
          <p:cNvPr id="13" name="Text 4"/>
          <p:cNvSpPr/>
          <p:nvPr/>
        </p:nvSpPr>
        <p:spPr>
          <a:xfrm>
            <a:off x="5038344" y="4864608"/>
            <a:ext cx="100584" cy="301752"/>
          </a:xfrm>
          <a:prstGeom prst="rect">
            <a:avLst/>
          </a:prstGeom>
          <a:noFill/>
          <a:ln/>
        </p:spPr>
        <p:txBody>
          <a:bodyPr wrap="none" lIns="0" tIns="0" rIns="0" bIns="0" rtlCol="0" anchor="ctr"/>
          <a:lstStyle/>
          <a:p>
            <a:pPr algn="l" indent="0" marL="0">
              <a:lnSpc>
                <a:spcPts val="2300"/>
              </a:lnSpc>
              <a:buNone/>
            </a:pPr>
            <a:r>
              <a:rPr lang="en-US" sz="1920" dirty="0">
                <a:solidFill>
                  <a:srgbClr val="242424"/>
                </a:solidFill>
                <a:latin typeface="Alexandria" pitchFamily="34" charset="0"/>
                <a:ea typeface="Alexandria" pitchFamily="34" charset="-122"/>
                <a:cs typeface="Alexandria" pitchFamily="34" charset="-120"/>
              </a:rPr>
              <a:t>1</a:t>
            </a:r>
            <a:endParaRPr lang="en-US" sz="1920" dirty="0"/>
          </a:p>
        </p:txBody>
      </p:sp>
      <p:sp>
        <p:nvSpPr>
          <p:cNvPr id="14" name="Text 5"/>
          <p:cNvSpPr/>
          <p:nvPr/>
        </p:nvSpPr>
        <p:spPr>
          <a:xfrm>
            <a:off x="8366760" y="2926080"/>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Alexandria" pitchFamily="34" charset="0"/>
                <a:ea typeface="Alexandria" pitchFamily="34" charset="-122"/>
                <a:cs typeface="Alexandria" pitchFamily="34" charset="-120"/>
              </a:rPr>
              <a:t>2</a:t>
            </a:r>
            <a:endParaRPr lang="en-US" sz="1920" dirty="0"/>
          </a:p>
        </p:txBody>
      </p:sp>
      <p:sp>
        <p:nvSpPr>
          <p:cNvPr id="15" name="Text 6"/>
          <p:cNvSpPr/>
          <p:nvPr/>
        </p:nvSpPr>
        <p:spPr>
          <a:xfrm>
            <a:off x="9930384" y="3273552"/>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Device Responsiveness</a:t>
            </a:r>
            <a:endParaRPr lang="en-US" sz="1920" dirty="0"/>
          </a:p>
        </p:txBody>
      </p:sp>
      <p:sp>
        <p:nvSpPr>
          <p:cNvPr id="16" name="Text 7"/>
          <p:cNvSpPr/>
          <p:nvPr/>
        </p:nvSpPr>
        <p:spPr>
          <a:xfrm>
            <a:off x="9930384" y="3794760"/>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Accessible on smartphones, tablets, and desktops.</a:t>
            </a:r>
            <a:endParaRPr lang="en-US" sz="1530" dirty="0"/>
          </a:p>
        </p:txBody>
      </p:sp>
      <p:sp>
        <p:nvSpPr>
          <p:cNvPr id="17" name="Text 8"/>
          <p:cNvSpPr/>
          <p:nvPr/>
        </p:nvSpPr>
        <p:spPr>
          <a:xfrm>
            <a:off x="8366760" y="6793992"/>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474747"/>
                </a:solidFill>
                <a:latin typeface="Alexandria" pitchFamily="34" charset="0"/>
                <a:ea typeface="Alexandria" pitchFamily="34" charset="-122"/>
                <a:cs typeface="Alexandria" pitchFamily="34" charset="-120"/>
              </a:rPr>
              <a:t>3</a:t>
            </a:r>
            <a:endParaRPr lang="en-US" sz="1920" dirty="0"/>
          </a:p>
        </p:txBody>
      </p:sp>
      <p:sp>
        <p:nvSpPr>
          <p:cNvPr id="18" name="Text 9"/>
          <p:cNvSpPr/>
          <p:nvPr/>
        </p:nvSpPr>
        <p:spPr>
          <a:xfrm>
            <a:off x="9930384" y="5742432"/>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User Experience</a:t>
            </a:r>
            <a:endParaRPr lang="en-US" sz="1920" dirty="0"/>
          </a:p>
        </p:txBody>
      </p:sp>
      <p:sp>
        <p:nvSpPr>
          <p:cNvPr id="19" name="Text 10"/>
          <p:cNvSpPr/>
          <p:nvPr/>
        </p:nvSpPr>
        <p:spPr>
          <a:xfrm>
            <a:off x="9930384" y="6263640"/>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Logical organization enhances navigation.</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685800" y="4974336"/>
            <a:ext cx="6537960" cy="1225296"/>
          </a:xfrm>
          <a:prstGeom prst="rect">
            <a:avLst/>
          </a:prstGeom>
        </p:spPr>
      </p:pic>
      <p:pic>
        <p:nvPicPr>
          <p:cNvPr id="5" name="Image 3" descr="preencoded.png">    </p:cNvPr>
          <p:cNvPicPr>
            <a:picLocks noChangeAspect="1"/>
          </p:cNvPicPr>
          <p:nvPr/>
        </p:nvPicPr>
        <p:blipFill>
          <a:blip r:embed="rId4"/>
          <a:stretch>
            <a:fillRect/>
          </a:stretch>
        </p:blipFill>
        <p:spPr>
          <a:xfrm>
            <a:off x="7415784" y="4974336"/>
            <a:ext cx="6537960" cy="1225296"/>
          </a:xfrm>
          <a:prstGeom prst="rect">
            <a:avLst/>
          </a:prstGeom>
        </p:spPr>
      </p:pic>
      <p:sp>
        <p:nvSpPr>
          <p:cNvPr id="6" name="Text 0"/>
          <p:cNvSpPr/>
          <p:nvPr/>
        </p:nvSpPr>
        <p:spPr>
          <a:xfrm>
            <a:off x="685800" y="4142232"/>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Features and Functionality</a:t>
            </a:r>
            <a:endParaRPr lang="en-US" sz="3840" dirty="0"/>
          </a:p>
        </p:txBody>
      </p:sp>
      <p:sp>
        <p:nvSpPr>
          <p:cNvPr id="7" name="Text 1"/>
          <p:cNvSpPr/>
          <p:nvPr/>
        </p:nvSpPr>
        <p:spPr>
          <a:xfrm>
            <a:off x="914400" y="5102352"/>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Project Showcase</a:t>
            </a:r>
            <a:endParaRPr lang="en-US" sz="1920" dirty="0"/>
          </a:p>
        </p:txBody>
      </p:sp>
      <p:sp>
        <p:nvSpPr>
          <p:cNvPr id="8" name="Text 2"/>
          <p:cNvSpPr/>
          <p:nvPr/>
        </p:nvSpPr>
        <p:spPr>
          <a:xfrm>
            <a:off x="914400" y="5577840"/>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Each project has a dedicated section with descriptions, objectives, technologies used, and outcomes.</a:t>
            </a:r>
            <a:endParaRPr lang="en-US" sz="1530" dirty="0"/>
          </a:p>
        </p:txBody>
      </p:sp>
      <p:sp>
        <p:nvSpPr>
          <p:cNvPr id="9" name="Text 3"/>
          <p:cNvSpPr/>
          <p:nvPr/>
        </p:nvSpPr>
        <p:spPr>
          <a:xfrm>
            <a:off x="7644384" y="5102352"/>
            <a:ext cx="6089904"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Interactive Elements</a:t>
            </a:r>
            <a:endParaRPr lang="en-US" sz="1920" dirty="0"/>
          </a:p>
        </p:txBody>
      </p:sp>
      <p:sp>
        <p:nvSpPr>
          <p:cNvPr id="10" name="Text 4"/>
          <p:cNvSpPr/>
          <p:nvPr/>
        </p:nvSpPr>
        <p:spPr>
          <a:xfrm>
            <a:off x="7644384" y="5577840"/>
            <a:ext cx="6089904"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Features like hover effects, clickable prototypes, and embedded links make the portfolio engaging.</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55117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Results and Screenshots</a:t>
            </a:r>
            <a:endParaRPr lang="en-US" sz="3840" dirty="0"/>
          </a:p>
        </p:txBody>
      </p:sp>
      <p:sp>
        <p:nvSpPr>
          <p:cNvPr id="5" name="Text 1"/>
          <p:cNvSpPr/>
          <p:nvPr/>
        </p:nvSpPr>
        <p:spPr>
          <a:xfrm>
            <a:off x="685800" y="3374136"/>
            <a:ext cx="13267944"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The initial user testing phase shows positive feedback on the design and usability of the portfolio, with users finding it easy to navigate. Screenshots capture various sections of the portfolio, highlighting the project display, layout, and interactivity features.</a:t>
            </a:r>
            <a:endParaRPr lang="en-US" sz="1530" dirty="0"/>
          </a:p>
        </p:txBody>
      </p:sp>
      <p:sp>
        <p:nvSpPr>
          <p:cNvPr id="6" name="Text 2"/>
          <p:cNvSpPr/>
          <p:nvPr/>
        </p:nvSpPr>
        <p:spPr>
          <a:xfrm>
            <a:off x="896112" y="4297680"/>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User Feedback</a:t>
            </a:r>
            <a:endParaRPr lang="en-US" sz="1920" dirty="0"/>
          </a:p>
        </p:txBody>
      </p:sp>
      <p:sp>
        <p:nvSpPr>
          <p:cNvPr id="7" name="Text 3"/>
          <p:cNvSpPr/>
          <p:nvPr/>
        </p:nvSpPr>
        <p:spPr>
          <a:xfrm>
            <a:off x="896112" y="4773168"/>
            <a:ext cx="387705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Positive responses regarding design and navigation.</a:t>
            </a:r>
            <a:endParaRPr lang="en-US" sz="1530" dirty="0"/>
          </a:p>
        </p:txBody>
      </p:sp>
      <p:sp>
        <p:nvSpPr>
          <p:cNvPr id="8" name="Text 4"/>
          <p:cNvSpPr/>
          <p:nvPr/>
        </p:nvSpPr>
        <p:spPr>
          <a:xfrm>
            <a:off x="5385816" y="4297680"/>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Screenshots Overview</a:t>
            </a:r>
            <a:endParaRPr lang="en-US" sz="1920" dirty="0"/>
          </a:p>
        </p:txBody>
      </p:sp>
      <p:sp>
        <p:nvSpPr>
          <p:cNvPr id="9" name="Text 5"/>
          <p:cNvSpPr/>
          <p:nvPr/>
        </p:nvSpPr>
        <p:spPr>
          <a:xfrm>
            <a:off x="5385816" y="4773168"/>
            <a:ext cx="387705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Visuals highlighting different sections of the portfolio.</a:t>
            </a:r>
            <a:endParaRPr lang="en-US" sz="1530" dirty="0"/>
          </a:p>
        </p:txBody>
      </p:sp>
      <p:sp>
        <p:nvSpPr>
          <p:cNvPr id="10" name="Text 6"/>
          <p:cNvSpPr/>
          <p:nvPr/>
        </p:nvSpPr>
        <p:spPr>
          <a:xfrm>
            <a:off x="9866376" y="4297680"/>
            <a:ext cx="387705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Project Display</a:t>
            </a:r>
            <a:endParaRPr lang="en-US" sz="1920" dirty="0"/>
          </a:p>
        </p:txBody>
      </p:sp>
      <p:sp>
        <p:nvSpPr>
          <p:cNvPr id="11" name="Text 7"/>
          <p:cNvSpPr/>
          <p:nvPr/>
        </p:nvSpPr>
        <p:spPr>
          <a:xfrm>
            <a:off x="9866376" y="4773168"/>
            <a:ext cx="387705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Highlighted sections showcasing various projects.</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4599432" y="4050792"/>
            <a:ext cx="978408" cy="978408"/>
          </a:xfrm>
          <a:prstGeom prst="rect">
            <a:avLst/>
          </a:prstGeom>
        </p:spPr>
      </p:pic>
      <p:pic>
        <p:nvPicPr>
          <p:cNvPr id="7" name="Image 5" descr="preencoded.png">    </p:cNvPr>
          <p:cNvPicPr>
            <a:picLocks noChangeAspect="1"/>
          </p:cNvPicPr>
          <p:nvPr/>
        </p:nvPicPr>
        <p:blipFill>
          <a:blip r:embed="rId6"/>
          <a:stretch>
            <a:fillRect/>
          </a:stretch>
        </p:blipFill>
        <p:spPr>
          <a:xfrm>
            <a:off x="7946136" y="2112264"/>
            <a:ext cx="978408" cy="978408"/>
          </a:xfrm>
          <a:prstGeom prst="rect">
            <a:avLst/>
          </a:prstGeom>
        </p:spPr>
      </p:pic>
      <p:pic>
        <p:nvPicPr>
          <p:cNvPr id="8" name="Image 6" descr="preencoded.png">    </p:cNvPr>
          <p:cNvPicPr>
            <a:picLocks noChangeAspect="1"/>
          </p:cNvPicPr>
          <p:nvPr/>
        </p:nvPicPr>
        <p:blipFill>
          <a:blip r:embed="rId7"/>
          <a:stretch>
            <a:fillRect/>
          </a:stretch>
        </p:blipFill>
        <p:spPr>
          <a:xfrm>
            <a:off x="7946136" y="5980176"/>
            <a:ext cx="978408" cy="978408"/>
          </a:xfrm>
          <a:prstGeom prst="rect">
            <a:avLst/>
          </a:prstGeom>
        </p:spPr>
      </p:pic>
      <p:sp>
        <p:nvSpPr>
          <p:cNvPr id="9"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28538A"/>
                </a:solidFill>
                <a:latin typeface="Alexandria" pitchFamily="34" charset="0"/>
                <a:ea typeface="Alexandria" pitchFamily="34" charset="-122"/>
                <a:cs typeface="Alexandria" pitchFamily="34" charset="-120"/>
              </a:rPr>
              <a:t>Conclusion of the Digital Portfolio</a:t>
            </a:r>
            <a:endParaRPr lang="en-US" sz="3840" dirty="0"/>
          </a:p>
        </p:txBody>
      </p:sp>
      <p:sp>
        <p:nvSpPr>
          <p:cNvPr id="10" name="Text 1"/>
          <p:cNvSpPr/>
          <p:nvPr/>
        </p:nvSpPr>
        <p:spPr>
          <a:xfrm>
            <a:off x="786384" y="4032504"/>
            <a:ext cx="3538728" cy="310896"/>
          </a:xfrm>
          <a:prstGeom prst="rect">
            <a:avLst/>
          </a:prstGeom>
          <a:noFill/>
          <a:ln/>
        </p:spPr>
        <p:txBody>
          <a:bodyPr wrap="none" lIns="0" tIns="0" rIns="0" bIns="0" rtlCol="0" anchor="ctr"/>
          <a:lstStyle/>
          <a:p>
            <a:pPr algn="r"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Powerful Tool</a:t>
            </a:r>
            <a:endParaRPr lang="en-US" sz="1920" dirty="0"/>
          </a:p>
        </p:txBody>
      </p:sp>
      <p:sp>
        <p:nvSpPr>
          <p:cNvPr id="11" name="Text 2"/>
          <p:cNvSpPr/>
          <p:nvPr/>
        </p:nvSpPr>
        <p:spPr>
          <a:xfrm>
            <a:off x="786384" y="4553712"/>
            <a:ext cx="3538728" cy="493776"/>
          </a:xfrm>
          <a:prstGeom prst="rect">
            <a:avLst/>
          </a:prstGeom>
          <a:noFill/>
          <a:ln/>
        </p:spPr>
        <p:txBody>
          <a:bodyPr wrap="square" lIns="0" tIns="0" rIns="0" bIns="0" rtlCol="0" anchor="ctr"/>
          <a:lstStyle/>
          <a:p>
            <a:pPr algn="r"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Students can effectively present their educational journey.</a:t>
            </a:r>
            <a:endParaRPr lang="en-US" sz="1530" dirty="0"/>
          </a:p>
        </p:txBody>
      </p:sp>
      <p:sp>
        <p:nvSpPr>
          <p:cNvPr id="12" name="Text 3"/>
          <p:cNvSpPr/>
          <p:nvPr/>
        </p:nvSpPr>
        <p:spPr>
          <a:xfrm>
            <a:off x="5038344" y="4389120"/>
            <a:ext cx="100584" cy="301752"/>
          </a:xfrm>
          <a:prstGeom prst="rect">
            <a:avLst/>
          </a:prstGeom>
          <a:noFill/>
          <a:ln/>
        </p:spPr>
        <p:txBody>
          <a:bodyPr wrap="none" lIns="0" tIns="0" rIns="0" bIns="0" rtlCol="0" anchor="ctr"/>
          <a:lstStyle/>
          <a:p>
            <a:pPr algn="l" indent="0" marL="0">
              <a:lnSpc>
                <a:spcPts val="2300"/>
              </a:lnSpc>
              <a:buNone/>
            </a:pPr>
            <a:r>
              <a:rPr lang="en-US" sz="1920" dirty="0">
                <a:solidFill>
                  <a:srgbClr val="242424"/>
                </a:solidFill>
                <a:latin typeface="Alexandria" pitchFamily="34" charset="0"/>
                <a:ea typeface="Alexandria" pitchFamily="34" charset="-122"/>
                <a:cs typeface="Alexandria" pitchFamily="34" charset="-120"/>
              </a:rPr>
              <a:t>1</a:t>
            </a:r>
            <a:endParaRPr lang="en-US" sz="1920" dirty="0"/>
          </a:p>
        </p:txBody>
      </p:sp>
      <p:sp>
        <p:nvSpPr>
          <p:cNvPr id="13" name="Text 4"/>
          <p:cNvSpPr/>
          <p:nvPr/>
        </p:nvSpPr>
        <p:spPr>
          <a:xfrm>
            <a:off x="8366760" y="2450592"/>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3B3B3B"/>
                </a:solidFill>
                <a:latin typeface="Alexandria" pitchFamily="34" charset="0"/>
                <a:ea typeface="Alexandria" pitchFamily="34" charset="-122"/>
                <a:cs typeface="Alexandria" pitchFamily="34" charset="-120"/>
              </a:rPr>
              <a:t>2</a:t>
            </a:r>
            <a:endParaRPr lang="en-US" sz="1920" dirty="0"/>
          </a:p>
        </p:txBody>
      </p:sp>
      <p:sp>
        <p:nvSpPr>
          <p:cNvPr id="14" name="Text 5"/>
          <p:cNvSpPr/>
          <p:nvPr/>
        </p:nvSpPr>
        <p:spPr>
          <a:xfrm>
            <a:off x="9930384" y="279806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Modern Design</a:t>
            </a:r>
            <a:endParaRPr lang="en-US" sz="1920" dirty="0"/>
          </a:p>
        </p:txBody>
      </p:sp>
      <p:sp>
        <p:nvSpPr>
          <p:cNvPr id="15" name="Text 6"/>
          <p:cNvSpPr/>
          <p:nvPr/>
        </p:nvSpPr>
        <p:spPr>
          <a:xfrm>
            <a:off x="9930384" y="331927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Utilizes modern design and technology for academic needs.</a:t>
            </a:r>
            <a:endParaRPr lang="en-US" sz="1530" dirty="0"/>
          </a:p>
        </p:txBody>
      </p:sp>
      <p:sp>
        <p:nvSpPr>
          <p:cNvPr id="16" name="Text 7"/>
          <p:cNvSpPr/>
          <p:nvPr/>
        </p:nvSpPr>
        <p:spPr>
          <a:xfrm>
            <a:off x="8366760" y="6318504"/>
            <a:ext cx="155448" cy="301752"/>
          </a:xfrm>
          <a:prstGeom prst="rect">
            <a:avLst/>
          </a:prstGeom>
          <a:noFill/>
          <a:ln/>
        </p:spPr>
        <p:txBody>
          <a:bodyPr wrap="none" lIns="0" tIns="0" rIns="0" bIns="0" rtlCol="0" anchor="ctr"/>
          <a:lstStyle/>
          <a:p>
            <a:pPr algn="l" indent="0" marL="0">
              <a:lnSpc>
                <a:spcPts val="2300"/>
              </a:lnSpc>
              <a:buNone/>
            </a:pPr>
            <a:r>
              <a:rPr lang="en-US" sz="1920" dirty="0">
                <a:solidFill>
                  <a:srgbClr val="474747"/>
                </a:solidFill>
                <a:latin typeface="Alexandria" pitchFamily="34" charset="0"/>
                <a:ea typeface="Alexandria" pitchFamily="34" charset="-122"/>
                <a:cs typeface="Alexandria" pitchFamily="34" charset="-120"/>
              </a:rPr>
              <a:t>3</a:t>
            </a:r>
            <a:endParaRPr lang="en-US" sz="1920" dirty="0"/>
          </a:p>
        </p:txBody>
      </p:sp>
      <p:sp>
        <p:nvSpPr>
          <p:cNvPr id="17" name="Text 8"/>
          <p:cNvSpPr/>
          <p:nvPr/>
        </p:nvSpPr>
        <p:spPr>
          <a:xfrm>
            <a:off x="9930384" y="526694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000000"/>
                </a:solidFill>
                <a:latin typeface="Alexandria" pitchFamily="34" charset="0"/>
                <a:ea typeface="Alexandria" pitchFamily="34" charset="-122"/>
                <a:cs typeface="Alexandria" pitchFamily="34" charset="-120"/>
              </a:rPr>
              <a:t>Career Preparation</a:t>
            </a:r>
            <a:endParaRPr lang="en-US" sz="1920" dirty="0"/>
          </a:p>
        </p:txBody>
      </p:sp>
      <p:sp>
        <p:nvSpPr>
          <p:cNvPr id="18" name="Text 9"/>
          <p:cNvSpPr/>
          <p:nvPr/>
        </p:nvSpPr>
        <p:spPr>
          <a:xfrm>
            <a:off x="9930384" y="5788152"/>
            <a:ext cx="3922776" cy="493776"/>
          </a:xfrm>
          <a:prstGeom prst="rect">
            <a:avLst/>
          </a:prstGeom>
          <a:noFill/>
          <a:ln/>
        </p:spPr>
        <p:txBody>
          <a:bodyPr wrap="square" lIns="0" tIns="0" rIns="0" bIns="0" rtlCol="0" anchor="ctr"/>
          <a:lstStyle/>
          <a:p>
            <a:pPr algn="l" indent="0" marL="0">
              <a:lnSpc>
                <a:spcPts val="1920"/>
              </a:lnSpc>
              <a:buNone/>
            </a:pPr>
            <a:r>
              <a:rPr lang="en-US" sz="1530" dirty="0">
                <a:solidFill>
                  <a:srgbClr val="000000"/>
                </a:solidFill>
                <a:latin typeface="Alexandria" pitchFamily="34" charset="0"/>
                <a:ea typeface="Alexandria" pitchFamily="34" charset="-122"/>
                <a:cs typeface="Alexandria" pitchFamily="34" charset="-120"/>
              </a:rPr>
              <a:t>Prepares students for future career opportunities.</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2025-09-06T07:36:54Z</dcterms:created>
  <dcterms:modified xsi:type="dcterms:W3CDTF">2025-09-06T07:36:54Z</dcterms:modified>
</cp:coreProperties>
</file>